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23181F-07F7-4CA0-8257-BA4DDA973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1AA0F8D-01EF-49AA-9057-3440CEE8A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D3ED83-DA53-4600-B306-4A7031AE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7788-54BF-471D-B20C-9D6DDE3EA695}" type="datetimeFigureOut">
              <a:rPr lang="tr-TR" smtClean="0"/>
              <a:t>16.09.2018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DDB44D-383F-4B6F-840C-6DD582A6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BDAAA6-835C-4871-AC41-71CD7C8F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841-0886-4026-A1C6-9E5AB1E7D5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47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FB589D8-8330-44AC-A34C-7182706F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69979FC-FB0B-4F2D-81F7-7A3B0602B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A6357A-DFD4-4B3C-8A08-5FA52D0D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7788-54BF-471D-B20C-9D6DDE3EA695}" type="datetimeFigureOut">
              <a:rPr lang="tr-TR" smtClean="0"/>
              <a:t>16.09.2018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BE098D-110E-4BA9-9C2C-A8E6FC31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C32A88-7EC3-4F4E-90F5-6D3F1385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841-0886-4026-A1C6-9E5AB1E7D5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30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F7AA122-1372-4107-AF8F-C4F6478E3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F1F4C70-31CF-44A6-8052-0FCEDD60B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7CD65E-0FC9-4A5D-82B9-85491685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7788-54BF-471D-B20C-9D6DDE3EA695}" type="datetimeFigureOut">
              <a:rPr lang="tr-TR" smtClean="0"/>
              <a:t>16.09.2018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27E407-D4D3-4887-BEFD-2022E05F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88E284-5735-46BA-9D7A-1307AACF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841-0886-4026-A1C6-9E5AB1E7D5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69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E2564E9-5C17-454F-96EB-368D46B0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6AE172-3AE9-4D82-BC37-793AC0BD4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ED5DA9-4E62-4C17-B4E6-D51F58C5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7788-54BF-471D-B20C-9D6DDE3EA695}" type="datetimeFigureOut">
              <a:rPr lang="tr-TR" smtClean="0"/>
              <a:t>16.09.2018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115D17-0892-406F-AC73-E4B675E0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86F84A-9E92-4D4A-B599-699B4472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841-0886-4026-A1C6-9E5AB1E7D5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1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F80C33C-4DC9-4394-B2C7-549AF94D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9AA5A3-DFBB-453B-89E4-FEF3DA7F2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7A5343-301D-4B6B-A866-FF544DD7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7788-54BF-471D-B20C-9D6DDE3EA695}" type="datetimeFigureOut">
              <a:rPr lang="tr-TR" smtClean="0"/>
              <a:t>16.09.2018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28F2C2-87D2-4C76-B135-F62E854F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89E6FC-83D9-4E2E-9C30-80C47665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841-0886-4026-A1C6-9E5AB1E7D5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5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01F2D9-E1A8-4634-9EDE-09844532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343C45-913C-49EE-AF32-DCBD47608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DB158D-4B0C-4C93-98F1-7CCFD2450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1431704-1514-44AB-AE93-0DEBFB91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7788-54BF-471D-B20C-9D6DDE3EA695}" type="datetimeFigureOut">
              <a:rPr lang="tr-TR" smtClean="0"/>
              <a:t>16.09.2018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487B0A5-B50F-4804-B4C6-6C9D6C21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2E1C354-FB65-40F3-9A91-F943E0DD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841-0886-4026-A1C6-9E5AB1E7D5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93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FA7A397-47AD-47F6-BFF1-FA1D8076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D0B943C-DE9B-4B7D-AD69-5CBE119E0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663D133-8BF5-4B40-A28E-2019B0211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4E8420E-B073-42EB-9B6C-562EA9731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B74B5C6-73CD-469C-AAE5-98FEF91FB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2F21493-E04A-4498-B858-E46E569F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7788-54BF-471D-B20C-9D6DDE3EA695}" type="datetimeFigureOut">
              <a:rPr lang="tr-TR" smtClean="0"/>
              <a:t>16.09.2018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87CB8D0-AA18-4037-80B8-FB0F64B5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42CA037-F43B-4451-BAE1-9E2E3EF7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841-0886-4026-A1C6-9E5AB1E7D5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219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FE90FC-ABE5-492E-B388-9C121675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6AAED7D-5DEC-43C5-9337-DFC7DCFF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7788-54BF-471D-B20C-9D6DDE3EA695}" type="datetimeFigureOut">
              <a:rPr lang="tr-TR" smtClean="0"/>
              <a:t>16.09.2018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0419114-A063-490E-B805-92569658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0F9E20E-55EA-4496-A7A9-7DE97A4E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841-0886-4026-A1C6-9E5AB1E7D5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8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4F3E7D4-453C-4A72-8658-EF69A60B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7788-54BF-471D-B20C-9D6DDE3EA695}" type="datetimeFigureOut">
              <a:rPr lang="tr-TR" smtClean="0"/>
              <a:t>16.09.2018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46F819E-4634-44BB-9ED6-6140564C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17E59B3-A3A2-4423-A44F-66225655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841-0886-4026-A1C6-9E5AB1E7D5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57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CE30673-FD02-4191-A687-97E92A1E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2557DC-5AFD-4FBF-9433-73A698C7C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31B4E8B-4A1C-4204-8FC6-EC1528972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BB4459F-7EE3-4A10-A4DE-8E31A43C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7788-54BF-471D-B20C-9D6DDE3EA695}" type="datetimeFigureOut">
              <a:rPr lang="tr-TR" smtClean="0"/>
              <a:t>16.09.2018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C2A4015-B867-4C66-B25C-2577AA96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0F6A4B-146A-4403-9A0C-544ECF0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841-0886-4026-A1C6-9E5AB1E7D5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97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7E54309-532B-465F-8643-B9355019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7186399-4354-4EE9-A8FC-C7BD4F325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B9793E1-D4C7-435E-8BDB-32BD46910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01C339-8754-451C-A840-DD190DCE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7788-54BF-471D-B20C-9D6DDE3EA695}" type="datetimeFigureOut">
              <a:rPr lang="tr-TR" smtClean="0"/>
              <a:t>16.09.2018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F8138B-37C6-4346-8152-7334A8EE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B51CC14-8DAD-4AE4-B44F-C45D2539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841-0886-4026-A1C6-9E5AB1E7D5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73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93590FD-6D38-42FF-94F3-622860FC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A38A1AC-A994-4DBF-A320-6D3A6063E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BC415D-ED5A-4437-9950-00CFBBDF1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37788-54BF-471D-B20C-9D6DDE3EA695}" type="datetimeFigureOut">
              <a:rPr lang="tr-TR" smtClean="0"/>
              <a:t>16.09.2018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9B523F-285D-4501-8954-05CCD3135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49ED85-716C-4AAE-9F21-48A72D17A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3D841-0886-4026-A1C6-9E5AB1E7D5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0" hidden="1">
            <a:extLst>
              <a:ext uri="{FF2B5EF4-FFF2-40B4-BE49-F238E27FC236}">
                <a16:creationId xmlns:a16="http://schemas.microsoft.com/office/drawing/2014/main" id="{030B47BA-0328-466D-AB04-B5AE629F1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827" y="7568906"/>
            <a:ext cx="1145540" cy="6883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tr-TR"/>
          </a:p>
        </p:txBody>
      </p:sp>
      <p:grpSp>
        <p:nvGrpSpPr>
          <p:cNvPr id="2060" name="Group 84">
            <a:extLst>
              <a:ext uri="{FF2B5EF4-FFF2-40B4-BE49-F238E27FC236}">
                <a16:creationId xmlns:a16="http://schemas.microsoft.com/office/drawing/2014/main" id="{7D068440-21A7-4F77-8FE5-C74415F476FB}"/>
              </a:ext>
            </a:extLst>
          </p:cNvPr>
          <p:cNvGrpSpPr>
            <a:grpSpLocks/>
          </p:cNvGrpSpPr>
          <p:nvPr/>
        </p:nvGrpSpPr>
        <p:grpSpPr bwMode="auto">
          <a:xfrm>
            <a:off x="101607" y="0"/>
            <a:ext cx="12192009" cy="6858007"/>
            <a:chOff x="108804103" y="107696887"/>
            <a:chExt cx="2759345" cy="4962530"/>
          </a:xfrm>
        </p:grpSpPr>
        <p:sp>
          <p:nvSpPr>
            <p:cNvPr id="2061" name="Rectangle 85" hidden="1">
              <a:extLst>
                <a:ext uri="{FF2B5EF4-FFF2-40B4-BE49-F238E27FC236}">
                  <a16:creationId xmlns:a16="http://schemas.microsoft.com/office/drawing/2014/main" id="{C08FBC55-63BF-4E26-958D-9C6A2A605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04103" y="107696887"/>
              <a:ext cx="2759343" cy="496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62" name="Group 86">
              <a:extLst>
                <a:ext uri="{FF2B5EF4-FFF2-40B4-BE49-F238E27FC236}">
                  <a16:creationId xmlns:a16="http://schemas.microsoft.com/office/drawing/2014/main" id="{C271CEA2-6B5C-45A5-BE65-85C4154EA6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04105" y="107696892"/>
              <a:ext cx="2759343" cy="4962525"/>
              <a:chOff x="108804105" y="107696892"/>
              <a:chExt cx="2759343" cy="4962525"/>
            </a:xfrm>
          </p:grpSpPr>
          <p:sp>
            <p:nvSpPr>
              <p:cNvPr id="2063" name="Rectangle 87">
                <a:extLst>
                  <a:ext uri="{FF2B5EF4-FFF2-40B4-BE49-F238E27FC236}">
                    <a16:creationId xmlns:a16="http://schemas.microsoft.com/office/drawing/2014/main" id="{C41231A3-77C8-4EB0-92DA-B910480AB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04105" y="107696892"/>
                <a:ext cx="2759343" cy="4962525"/>
              </a:xfrm>
              <a:prstGeom prst="rect">
                <a:avLst/>
              </a:prstGeom>
              <a:solidFill>
                <a:srgbClr val="183A64"/>
              </a:solidFill>
              <a:ln w="152400" algn="in">
                <a:solidFill>
                  <a:srgbClr val="355B8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137" name="Picture 89" descr="HarranLogo">
                <a:extLst>
                  <a:ext uri="{FF2B5EF4-FFF2-40B4-BE49-F238E27FC236}">
                    <a16:creationId xmlns:a16="http://schemas.microsoft.com/office/drawing/2014/main" id="{8489696C-2825-4F0C-B296-B465DB940660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22" b="10522"/>
              <a:stretch>
                <a:fillRect/>
              </a:stretch>
            </p:blipFill>
            <p:spPr bwMode="auto">
              <a:xfrm>
                <a:off x="109044326" y="108268237"/>
                <a:ext cx="765003" cy="2368025"/>
              </a:xfrm>
              <a:prstGeom prst="roundRect">
                <a:avLst>
                  <a:gd name="adj" fmla="val 16667"/>
                </a:avLst>
              </a:prstGeom>
              <a:noFill/>
              <a:ln w="88900" cap="sq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254000" algn="ctr" rotWithShape="0">
                  <a:srgbClr val="000000">
                    <a:alpha val="42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65" name="Text Box 90">
                <a:extLst>
                  <a:ext uri="{FF2B5EF4-FFF2-40B4-BE49-F238E27FC236}">
                    <a16:creationId xmlns:a16="http://schemas.microsoft.com/office/drawing/2014/main" id="{BA36442B-EED8-4988-8645-7A2BB903A8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923513" y="111029086"/>
                <a:ext cx="1039255" cy="1306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36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TÜRK DİLİ I</a:t>
                </a:r>
                <a:endParaRPr kumimoji="0" lang="tr-TR" altLang="tr-T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67" name="Dikdörtgen: Yuvarlatılmış Köşeler 2066">
            <a:extLst>
              <a:ext uri="{FF2B5EF4-FFF2-40B4-BE49-F238E27FC236}">
                <a16:creationId xmlns:a16="http://schemas.microsoft.com/office/drawing/2014/main" id="{D3791253-3E85-4BF3-AC53-E575DD877D05}"/>
              </a:ext>
            </a:extLst>
          </p:cNvPr>
          <p:cNvSpPr/>
          <p:nvPr/>
        </p:nvSpPr>
        <p:spPr>
          <a:xfrm>
            <a:off x="5384800" y="695363"/>
            <a:ext cx="6062133" cy="33675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DR.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ÜYESİ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AHMET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DOĞAN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TURAN</a:t>
            </a:r>
            <a:endParaRPr lang="en-US" altLang="tr-T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Koordinatörü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AHMET YILDIRIM,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NESRİN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ARI,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SABAHATTİN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SARI,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SABAHATTİN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ASLAN &amp;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SABAHATTİN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YAŞAR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İçerik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Geliştiricileri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ÜYESİ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DURSUN AKASLAN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İçerik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Tasarımcısı</a:t>
            </a:r>
            <a:r>
              <a:rPr lang="en-US" alt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tr-T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" name="Dikdörtgen: Kesik Çapraz Köşeler 2067">
            <a:extLst>
              <a:ext uri="{FF2B5EF4-FFF2-40B4-BE49-F238E27FC236}">
                <a16:creationId xmlns:a16="http://schemas.microsoft.com/office/drawing/2014/main" id="{AEE1BE46-4DD3-4527-B4B0-A7269DEF80B5}"/>
              </a:ext>
            </a:extLst>
          </p:cNvPr>
          <p:cNvSpPr/>
          <p:nvPr/>
        </p:nvSpPr>
        <p:spPr>
          <a:xfrm>
            <a:off x="5444067" y="4758270"/>
            <a:ext cx="6002866" cy="149860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ÜNİVERSİTESİ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UZAKTAN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EĞİTİM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ARAŞTIRMA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MERKEZİ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tr-T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Eylül</a:t>
            </a:r>
            <a:r>
              <a:rPr lang="en-US" altLang="tr-T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2018, </a:t>
            </a:r>
            <a:r>
              <a:rPr lang="en-US" altLang="tr-T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Şanlıurfa</a:t>
            </a:r>
            <a:r>
              <a:rPr lang="en-US" altLang="tr-T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tr-T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</a:t>
            </a:r>
            <a:endParaRPr lang="tr-TR" altLang="tr-T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3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8CF2A7-795F-43DC-8716-61BD01F2C5D8}"/>
              </a:ext>
            </a:extLst>
          </p:cNvPr>
          <p:cNvGrpSpPr>
            <a:grpSpLocks/>
          </p:cNvGrpSpPr>
          <p:nvPr/>
        </p:nvGrpSpPr>
        <p:grpSpPr bwMode="auto">
          <a:xfrm>
            <a:off x="-1" y="660401"/>
            <a:ext cx="12180887" cy="5511800"/>
            <a:chOff x="108926475" y="108998830"/>
            <a:chExt cx="2743200" cy="2743200"/>
          </a:xfrm>
        </p:grpSpPr>
        <p:sp>
          <p:nvSpPr>
            <p:cNvPr id="5" name="Rectangle 3" hidden="1">
              <a:extLst>
                <a:ext uri="{FF2B5EF4-FFF2-40B4-BE49-F238E27FC236}">
                  <a16:creationId xmlns:a16="http://schemas.microsoft.com/office/drawing/2014/main" id="{3F8CE7D4-8DFA-48DA-8C05-22C814AB4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26475" y="108998830"/>
              <a:ext cx="2743200" cy="274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2F0DDD4-AD99-4E64-A7B5-D8DC632F8B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926475" y="108998830"/>
              <a:ext cx="2743200" cy="2743200"/>
              <a:chOff x="108926475" y="108998830"/>
              <a:chExt cx="2743200" cy="2743200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0E1B0D0A-065F-48E2-B753-2802CF9A3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26475" y="108998830"/>
                <a:ext cx="2743200" cy="2743200"/>
              </a:xfrm>
              <a:prstGeom prst="rect">
                <a:avLst/>
              </a:prstGeom>
              <a:noFill/>
              <a:ln w="38100" algn="ctr">
                <a:solidFill>
                  <a:srgbClr val="1F497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8BE7CF2B-AC81-41EE-9368-EF484D458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83625" y="109067746"/>
                <a:ext cx="2628900" cy="2605368"/>
              </a:xfrm>
              <a:prstGeom prst="rect">
                <a:avLst/>
              </a:prstGeom>
              <a:noFill/>
              <a:ln w="12700" algn="ctr">
                <a:solidFill>
                  <a:srgbClr val="C050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rPr>
                  <a:t>	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tr-TR" altLang="tr-T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tr-TR" altLang="tr-T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tr-TR" altLang="tr-T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tr-TR" altLang="tr-T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tr-TR" altLang="tr-T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tr-TR" altLang="tr-T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tr-TR" altLang="tr-TR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tr-TR" altLang="tr-TR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	</a:t>
                </a:r>
                <a:endParaRPr kumimoji="0" lang="tr-TR" altLang="tr-T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altLang="tr-TR" sz="700" b="0" i="0" u="none" strike="noStrike" cap="none" normalizeH="0" baseline="0">
                  <a:ln>
                    <a:noFill/>
                  </a:ln>
                  <a:solidFill>
                    <a:srgbClr val="C0504D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altLang="tr-TR" sz="700" b="0" i="0" u="none" strike="noStrike" cap="none" normalizeH="0" baseline="0">
                  <a:ln>
                    <a:noFill/>
                  </a:ln>
                  <a:solidFill>
                    <a:srgbClr val="C0504D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altLang="tr-TR" sz="700" b="0" i="0" u="none" strike="noStrike" cap="none" normalizeH="0" baseline="0">
                  <a:ln>
                    <a:noFill/>
                  </a:ln>
                  <a:solidFill>
                    <a:srgbClr val="C0504D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altLang="tr-TR" sz="700" b="0" i="0" u="none" strike="noStrike" cap="none" normalizeH="0" baseline="0">
                  <a:ln>
                    <a:noFill/>
                  </a:ln>
                  <a:solidFill>
                    <a:srgbClr val="C0504D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altLang="tr-TR" sz="700" b="0" i="0" u="none" strike="noStrike" cap="none" normalizeH="0" baseline="0">
                  <a:ln>
                    <a:noFill/>
                  </a:ln>
                  <a:solidFill>
                    <a:srgbClr val="C0504D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altLang="tr-TR" sz="700" b="0" i="0" u="none" strike="noStrike" cap="none" normalizeH="0" baseline="0">
                  <a:ln>
                    <a:noFill/>
                  </a:ln>
                  <a:solidFill>
                    <a:srgbClr val="C0504D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" name="AutoShape 7">
            <a:extLst>
              <a:ext uri="{FF2B5EF4-FFF2-40B4-BE49-F238E27FC236}">
                <a16:creationId xmlns:a16="http://schemas.microsoft.com/office/drawing/2014/main" id="{3FE88AD1-14C2-4A73-B2B3-08B0D8D1D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0"/>
            <a:ext cx="12176125" cy="654050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38100" algn="in">
            <a:solidFill>
              <a:srgbClr val="F3F3F3"/>
            </a:solidFill>
            <a:round/>
            <a:headEnd/>
            <a:tailEnd/>
          </a:ln>
          <a:effectLst>
            <a:outerShdw dist="28398" dir="3806097" algn="ctr" rotWithShape="0">
              <a:srgbClr val="0F243E">
                <a:alpha val="50000"/>
              </a:srgb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HARRAN </a:t>
            </a:r>
            <a:r>
              <a:rPr kumimoji="0" lang="en-US" altLang="tr-TR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ÜNİVERSİTESİ</a:t>
            </a:r>
            <a:endParaRPr kumimoji="0" lang="en-US" altLang="tr-TR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UZAKTAN</a:t>
            </a:r>
            <a:r>
              <a:rPr kumimoji="0" lang="en-US" altLang="tr-T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tr-TR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EĞİTİM</a:t>
            </a:r>
            <a:r>
              <a:rPr kumimoji="0" lang="en-US" altLang="tr-T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tr-TR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ARAŞTIRMA</a:t>
            </a:r>
            <a:r>
              <a:rPr kumimoji="0" lang="en-US" altLang="tr-T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tr-TR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lang="en-US" altLang="tr-T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tr-TR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UYGULAMA</a:t>
            </a:r>
            <a:r>
              <a:rPr kumimoji="0" lang="en-US" altLang="tr-T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tr-TR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MERKEZİ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230DA251-4DAE-4CC8-8418-E985F528F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4" y="6178552"/>
            <a:ext cx="12180887" cy="655638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38100" algn="in">
            <a:solidFill>
              <a:srgbClr val="F3F3F3"/>
            </a:solidFill>
            <a:round/>
            <a:headEnd/>
            <a:tailEnd/>
          </a:ln>
          <a:effectLst>
            <a:outerShdw dist="28398" dir="3806097" algn="ctr" rotWithShape="0">
              <a:srgbClr val="0F243E">
                <a:alpha val="50000"/>
              </a:srgb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2017-2018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tr-TR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GÜZ</a:t>
            </a:r>
            <a:r>
              <a:rPr kumimoji="0" lang="en-US" altLang="tr-T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tr-TR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DÖNEMİ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37CB2E33-95E7-4B16-B305-436EF8ECB5BC}"/>
              </a:ext>
            </a:extLst>
          </p:cNvPr>
          <p:cNvGrpSpPr>
            <a:grpSpLocks/>
          </p:cNvGrpSpPr>
          <p:nvPr/>
        </p:nvGrpSpPr>
        <p:grpSpPr bwMode="auto">
          <a:xfrm>
            <a:off x="3316287" y="1076570"/>
            <a:ext cx="5559426" cy="2059148"/>
            <a:chOff x="109839684" y="109854300"/>
            <a:chExt cx="688182" cy="688182"/>
          </a:xfrm>
        </p:grpSpPr>
        <p:sp>
          <p:nvSpPr>
            <p:cNvPr id="12" name="Rectangle 10" hidden="1">
              <a:extLst>
                <a:ext uri="{FF2B5EF4-FFF2-40B4-BE49-F238E27FC236}">
                  <a16:creationId xmlns:a16="http://schemas.microsoft.com/office/drawing/2014/main" id="{B95BA8C4-DBC4-4F05-A31E-AECAB75EF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39684" y="109854300"/>
              <a:ext cx="688182" cy="688182"/>
            </a:xfrm>
            <a:prstGeom prst="rect">
              <a:avLst/>
            </a:prstGeom>
            <a:solidFill>
              <a:srgbClr val="1F497D"/>
            </a:solidFill>
            <a:ln w="127000" cmpd="dbl" algn="ctr">
              <a:solidFill>
                <a:srgbClr val="1F497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F7146DCC-5060-411D-BBFD-7C7EBDE49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39684" y="109854300"/>
              <a:ext cx="688182" cy="688182"/>
            </a:xfrm>
            <a:prstGeom prst="ellipse">
              <a:avLst/>
            </a:prstGeom>
            <a:solidFill>
              <a:srgbClr val="1F497D"/>
            </a:solidFill>
            <a:ln w="127000" cmpd="dbl" algn="ctr">
              <a:solidFill>
                <a:srgbClr val="1F497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8E1D5F6D-8372-4836-BBF9-12E58A524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19457" y="109961457"/>
              <a:ext cx="535781" cy="481012"/>
            </a:xfrm>
            <a:prstGeom prst="rect">
              <a:avLst/>
            </a:prstGeom>
            <a:solidFill>
              <a:srgbClr val="1F497D"/>
            </a:solidFill>
            <a:ln w="127000" cmpd="dbl" algn="ctr">
              <a:solidFill>
                <a:srgbClr val="1F49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195" tIns="0" rIns="36195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altLang="tr-TR" sz="28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TÜRK DİLİ I</a:t>
              </a:r>
              <a:endPara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" name="Rectangle 14" hidden="1">
            <a:extLst>
              <a:ext uri="{FF2B5EF4-FFF2-40B4-BE49-F238E27FC236}">
                <a16:creationId xmlns:a16="http://schemas.microsoft.com/office/drawing/2014/main" id="{DFEF28EF-1408-42D6-9922-71E85EDEF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354" y="4584134"/>
            <a:ext cx="1063626" cy="633412"/>
          </a:xfrm>
          <a:prstGeom prst="rect">
            <a:avLst/>
          </a:prstGeom>
          <a:ln w="12700" algn="ctr">
            <a:solidFill>
              <a:srgbClr val="1F497D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id="{3B4FEFEB-0BC1-41E3-B67E-9A51865F6F61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542243"/>
            <a:ext cx="1144588" cy="688975"/>
            <a:chOff x="110068284" y="110082900"/>
            <a:chExt cx="688182" cy="688182"/>
          </a:xfrm>
        </p:grpSpPr>
        <p:sp>
          <p:nvSpPr>
            <p:cNvPr id="20" name="Rectangle 18" hidden="1">
              <a:extLst>
                <a:ext uri="{FF2B5EF4-FFF2-40B4-BE49-F238E27FC236}">
                  <a16:creationId xmlns:a16="http://schemas.microsoft.com/office/drawing/2014/main" id="{6022D3B5-51CF-4FF6-953C-3B09DFC77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68284" y="110082900"/>
              <a:ext cx="688182" cy="688182"/>
            </a:xfrm>
            <a:prstGeom prst="rect">
              <a:avLst/>
            </a:prstGeom>
            <a:ln>
              <a:noFill/>
            </a:ln>
            <a:effectLst/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40409631-3EF1-4B36-B0A8-5605744AE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68284" y="110082900"/>
              <a:ext cx="688182" cy="688182"/>
            </a:xfrm>
            <a:prstGeom prst="ellipse">
              <a:avLst/>
            </a:prstGeom>
            <a:ln>
              <a:noFill/>
            </a:ln>
            <a:effectLst/>
          </p:spPr>
          <p:style>
            <a:lnRef idx="0">
              <a:scrgbClr r="0" g="0" b="0"/>
            </a:lnRef>
            <a:fillRef idx="1001">
              <a:schemeClr val="dk1"/>
            </a:fillRef>
            <a:effectRef idx="0">
              <a:scrgbClr r="0" g="0" b="0"/>
            </a:effectRef>
            <a:fontRef idx="major"/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8389E463-6F27-4090-BE4B-FA544F06F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48057" y="110190057"/>
              <a:ext cx="535781" cy="481012"/>
            </a:xfrm>
            <a:prstGeom prst="rect">
              <a:avLst/>
            </a:prstGeom>
            <a:ln>
              <a:noFill/>
            </a:ln>
            <a:effectLst/>
          </p:spPr>
          <p:style>
            <a:lnRef idx="0">
              <a:scrgbClr r="0" g="0" b="0"/>
            </a:lnRef>
            <a:fillRef idx="1001">
              <a:schemeClr val="dk1"/>
            </a:fillRef>
            <a:effectRef idx="0">
              <a:scrgbClr r="0" g="0" b="0"/>
            </a:effectRef>
            <a:fontRef idx="major"/>
          </p:style>
          <p:txBody>
            <a:bodyPr vert="horz" wrap="square" lIns="36195" tIns="0" rIns="36195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tr-T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e-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tr-TR" sz="1400" b="1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Alıştırma</a:t>
              </a:r>
              <a:r>
                <a:rPr kumimoji="0" lang="en-US" altLang="tr-T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A</a:t>
              </a:r>
              <a:endPara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281A55DC-9C71-49B2-A0C3-78B9FABDEE52}"/>
              </a:ext>
            </a:extLst>
          </p:cNvPr>
          <p:cNvGrpSpPr>
            <a:grpSpLocks/>
          </p:cNvGrpSpPr>
          <p:nvPr/>
        </p:nvGrpSpPr>
        <p:grpSpPr bwMode="auto">
          <a:xfrm>
            <a:off x="6364288" y="4510493"/>
            <a:ext cx="1144587" cy="687388"/>
            <a:chOff x="110136959" y="110197200"/>
            <a:chExt cx="688182" cy="688182"/>
          </a:xfrm>
        </p:grpSpPr>
        <p:sp>
          <p:nvSpPr>
            <p:cNvPr id="24" name="Rectangle 22" hidden="1">
              <a:extLst>
                <a:ext uri="{FF2B5EF4-FFF2-40B4-BE49-F238E27FC236}">
                  <a16:creationId xmlns:a16="http://schemas.microsoft.com/office/drawing/2014/main" id="{8C2385B3-76BA-46A7-A8E1-8065DA52A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6959" y="110197200"/>
              <a:ext cx="688182" cy="688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57D4FC6C-4709-46E7-8FD4-358F7F5F5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6959" y="110197200"/>
              <a:ext cx="688182" cy="688182"/>
            </a:xfrm>
            <a:prstGeom prst="ellipse">
              <a:avLst/>
            </a:prstGeom>
            <a:ln>
              <a:noFill/>
            </a:ln>
            <a:effectLst/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96E1D848-E069-4525-A699-6862B5BAF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16732" y="110304357"/>
              <a:ext cx="535781" cy="481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195" tIns="0" rIns="36195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tr-T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e-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altLang="tr-TR" sz="14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Sunum</a:t>
              </a:r>
              <a:endPara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7CA7833F-4479-48E9-B7B0-FE50EFA5A5ED}"/>
              </a:ext>
            </a:extLst>
          </p:cNvPr>
          <p:cNvGrpSpPr>
            <a:grpSpLocks/>
          </p:cNvGrpSpPr>
          <p:nvPr/>
        </p:nvGrpSpPr>
        <p:grpSpPr bwMode="auto">
          <a:xfrm>
            <a:off x="7904163" y="4542243"/>
            <a:ext cx="1146175" cy="688975"/>
            <a:chOff x="110205634" y="110311500"/>
            <a:chExt cx="688182" cy="688182"/>
          </a:xfrm>
        </p:grpSpPr>
        <p:sp>
          <p:nvSpPr>
            <p:cNvPr id="28" name="Rectangle 26" hidden="1">
              <a:extLst>
                <a:ext uri="{FF2B5EF4-FFF2-40B4-BE49-F238E27FC236}">
                  <a16:creationId xmlns:a16="http://schemas.microsoft.com/office/drawing/2014/main" id="{B4C3A9DA-30DE-4D5F-94AD-232DD69CF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05634" y="110311500"/>
              <a:ext cx="688182" cy="688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66121A05-E04F-4D31-BC06-9E832753F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05634" y="110311500"/>
              <a:ext cx="688182" cy="6881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D2EF7FD3-4188-46E2-86B8-9E9E25A0C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85407" y="110418657"/>
              <a:ext cx="535781" cy="481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195" tIns="0" rIns="36195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tr-T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e-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tr-TR" sz="1400" b="1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Alıştırma</a:t>
              </a:r>
              <a:r>
                <a:rPr kumimoji="0" lang="en-US" altLang="tr-T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B</a:t>
              </a:r>
              <a:endPara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101" name="Picture 29">
            <a:extLst>
              <a:ext uri="{FF2B5EF4-FFF2-40B4-BE49-F238E27FC236}">
                <a16:creationId xmlns:a16="http://schemas.microsoft.com/office/drawing/2014/main" id="{F861B726-755E-4381-B655-C02100F9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5286781"/>
            <a:ext cx="74612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102" name="Picture 30">
            <a:extLst>
              <a:ext uri="{FF2B5EF4-FFF2-40B4-BE49-F238E27FC236}">
                <a16:creationId xmlns:a16="http://schemas.microsoft.com/office/drawing/2014/main" id="{048DA5E8-1DFA-4644-AE6C-A4733221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5267731"/>
            <a:ext cx="7842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103" name="Picture 31">
            <a:extLst>
              <a:ext uri="{FF2B5EF4-FFF2-40B4-BE49-F238E27FC236}">
                <a16:creationId xmlns:a16="http://schemas.microsoft.com/office/drawing/2014/main" id="{D277CFF1-925B-424A-AAC2-E18F35F0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7" y="5231218"/>
            <a:ext cx="7826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104" name="Picture 32">
            <a:extLst>
              <a:ext uri="{FF2B5EF4-FFF2-40B4-BE49-F238E27FC236}">
                <a16:creationId xmlns:a16="http://schemas.microsoft.com/office/drawing/2014/main" id="{35485B48-6D19-405C-806F-5044A9C51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5258206"/>
            <a:ext cx="7937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1" name="AutoShape 33">
            <a:extLst>
              <a:ext uri="{FF2B5EF4-FFF2-40B4-BE49-F238E27FC236}">
                <a16:creationId xmlns:a16="http://schemas.microsoft.com/office/drawing/2014/main" id="{1E3406FF-108C-46DC-A3ED-6FF987A8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5" y="3567518"/>
            <a:ext cx="930275" cy="876300"/>
          </a:xfrm>
          <a:prstGeom prst="downArrowCallout">
            <a:avLst>
              <a:gd name="adj1" fmla="val 26540"/>
              <a:gd name="adj2" fmla="val 26540"/>
              <a:gd name="adj3" fmla="val 16667"/>
              <a:gd name="adj4" fmla="val 66667"/>
            </a:avLst>
          </a:prstGeom>
          <a:gradFill rotWithShape="0">
            <a:gsLst>
              <a:gs pos="0">
                <a:srgbClr val="7992B1"/>
              </a:gs>
              <a:gs pos="50000">
                <a:srgbClr val="1F497D"/>
              </a:gs>
              <a:gs pos="100000">
                <a:srgbClr val="7992B1"/>
              </a:gs>
            </a:gsLst>
            <a:lin ang="5400000" scaled="1"/>
          </a:gradFill>
          <a:ln w="12700" algn="in">
            <a:solidFill>
              <a:srgbClr val="1F497D"/>
            </a:solidFill>
            <a:miter lim="800000"/>
            <a:headEnd/>
            <a:tailEnd/>
          </a:ln>
          <a:effectLst>
            <a:outerShdw dist="28398" dir="3806097" algn="ctr" rotWithShape="0">
              <a:srgbClr val="0F243E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ETKİNLİK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2" name="AutoShape 34">
            <a:extLst>
              <a:ext uri="{FF2B5EF4-FFF2-40B4-BE49-F238E27FC236}">
                <a16:creationId xmlns:a16="http://schemas.microsoft.com/office/drawing/2014/main" id="{F88AD4D7-E478-4D9E-A529-AE021FF75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788" y="3583393"/>
            <a:ext cx="930275" cy="876300"/>
          </a:xfrm>
          <a:prstGeom prst="downArrowCallout">
            <a:avLst>
              <a:gd name="adj1" fmla="val 26540"/>
              <a:gd name="adj2" fmla="val 26540"/>
              <a:gd name="adj3" fmla="val 16667"/>
              <a:gd name="adj4" fmla="val 66667"/>
            </a:avLst>
          </a:prstGeom>
          <a:gradFill rotWithShape="0">
            <a:gsLst>
              <a:gs pos="0">
                <a:srgbClr val="7992B1"/>
              </a:gs>
              <a:gs pos="50000">
                <a:srgbClr val="1F497D"/>
              </a:gs>
              <a:gs pos="100000">
                <a:srgbClr val="7992B1"/>
              </a:gs>
            </a:gsLst>
            <a:lin ang="5400000" scaled="1"/>
          </a:gradFill>
          <a:ln w="12700" algn="in">
            <a:solidFill>
              <a:srgbClr val="1F497D"/>
            </a:solidFill>
            <a:miter lim="800000"/>
            <a:headEnd/>
            <a:tailEnd/>
          </a:ln>
          <a:effectLst>
            <a:outerShdw dist="28398" dir="3806097" algn="ctr" rotWithShape="0">
              <a:srgbClr val="0F243E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3.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ETKİNLİK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3" name="AutoShape 35">
            <a:extLst>
              <a:ext uri="{FF2B5EF4-FFF2-40B4-BE49-F238E27FC236}">
                <a16:creationId xmlns:a16="http://schemas.microsoft.com/office/drawing/2014/main" id="{F38F2D7A-8F70-41D9-8CA3-2B689B8C9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8" y="3575456"/>
            <a:ext cx="928687" cy="876300"/>
          </a:xfrm>
          <a:prstGeom prst="downArrowCallout">
            <a:avLst>
              <a:gd name="adj1" fmla="val 26495"/>
              <a:gd name="adj2" fmla="val 26495"/>
              <a:gd name="adj3" fmla="val 16667"/>
              <a:gd name="adj4" fmla="val 66667"/>
            </a:avLst>
          </a:prstGeom>
          <a:gradFill rotWithShape="0">
            <a:gsLst>
              <a:gs pos="0">
                <a:srgbClr val="7992B1"/>
              </a:gs>
              <a:gs pos="50000">
                <a:srgbClr val="1F497D"/>
              </a:gs>
              <a:gs pos="100000">
                <a:srgbClr val="7992B1"/>
              </a:gs>
            </a:gsLst>
            <a:lin ang="5400000" scaled="1"/>
          </a:gradFill>
          <a:ln w="12700" algn="in">
            <a:solidFill>
              <a:srgbClr val="1F497D"/>
            </a:solidFill>
            <a:miter lim="800000"/>
            <a:headEnd/>
            <a:tailEnd/>
          </a:ln>
          <a:effectLst>
            <a:outerShdw dist="28398" dir="3806097" algn="ctr" rotWithShape="0">
              <a:srgbClr val="0F243E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4.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ETKİNLİK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4" name="AutoShape 36">
            <a:extLst>
              <a:ext uri="{FF2B5EF4-FFF2-40B4-BE49-F238E27FC236}">
                <a16:creationId xmlns:a16="http://schemas.microsoft.com/office/drawing/2014/main" id="{C064A00C-BDF0-43A1-9C5F-871A442EA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7" y="3561168"/>
            <a:ext cx="1057276" cy="876300"/>
          </a:xfrm>
          <a:prstGeom prst="downArrowCallout">
            <a:avLst>
              <a:gd name="adj1" fmla="val 30163"/>
              <a:gd name="adj2" fmla="val 30163"/>
              <a:gd name="adj3" fmla="val 16667"/>
              <a:gd name="adj4" fmla="val 66667"/>
            </a:avLst>
          </a:prstGeom>
          <a:gradFill rotWithShape="0">
            <a:gsLst>
              <a:gs pos="0">
                <a:srgbClr val="7992B1"/>
              </a:gs>
              <a:gs pos="50000">
                <a:srgbClr val="1F497D"/>
              </a:gs>
              <a:gs pos="100000">
                <a:srgbClr val="7992B1"/>
              </a:gs>
            </a:gsLst>
            <a:lin ang="5400000" scaled="1"/>
          </a:gradFill>
          <a:ln w="12700" algn="in">
            <a:solidFill>
              <a:srgbClr val="1F497D"/>
            </a:solidFill>
            <a:miter lim="800000"/>
            <a:headEnd/>
            <a:tailEnd/>
          </a:ln>
          <a:effectLst>
            <a:outerShdw dist="28398" dir="3806097" algn="ctr" rotWithShape="0">
              <a:srgbClr val="0F243E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1.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ETKİNLİK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9" name="Group 21">
            <a:extLst>
              <a:ext uri="{FF2B5EF4-FFF2-40B4-BE49-F238E27FC236}">
                <a16:creationId xmlns:a16="http://schemas.microsoft.com/office/drawing/2014/main" id="{4CB8A8C8-6DDE-4F3B-A6DB-A2A1A9794B2E}"/>
              </a:ext>
            </a:extLst>
          </p:cNvPr>
          <p:cNvGrpSpPr>
            <a:grpSpLocks/>
          </p:cNvGrpSpPr>
          <p:nvPr/>
        </p:nvGrpSpPr>
        <p:grpSpPr bwMode="auto">
          <a:xfrm>
            <a:off x="3316287" y="4519224"/>
            <a:ext cx="1144587" cy="687388"/>
            <a:chOff x="110136959" y="110197200"/>
            <a:chExt cx="688182" cy="688182"/>
          </a:xfrm>
        </p:grpSpPr>
        <p:sp>
          <p:nvSpPr>
            <p:cNvPr id="40" name="Rectangle 22" hidden="1">
              <a:extLst>
                <a:ext uri="{FF2B5EF4-FFF2-40B4-BE49-F238E27FC236}">
                  <a16:creationId xmlns:a16="http://schemas.microsoft.com/office/drawing/2014/main" id="{F8AD520D-E3B0-45AF-9FA8-321E4E3F6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6959" y="110197200"/>
              <a:ext cx="688182" cy="688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Oval 23">
              <a:extLst>
                <a:ext uri="{FF2B5EF4-FFF2-40B4-BE49-F238E27FC236}">
                  <a16:creationId xmlns:a16="http://schemas.microsoft.com/office/drawing/2014/main" id="{31015AF8-2023-4ECD-8223-CD9A875C0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6959" y="110197200"/>
              <a:ext cx="688182" cy="6881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17D05700-D28E-44CB-8E93-B3405017A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16732" y="110304357"/>
              <a:ext cx="535781" cy="481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195" tIns="0" rIns="36195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tr-T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e-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altLang="tr-TR" sz="14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Kitap</a:t>
              </a:r>
              <a:endPara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58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 hidden="1">
            <a:extLst>
              <a:ext uri="{FF2B5EF4-FFF2-40B4-BE49-F238E27FC236}">
                <a16:creationId xmlns:a16="http://schemas.microsoft.com/office/drawing/2014/main" id="{DFEF28EF-1408-42D6-9922-71E85EDEF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354" y="4584134"/>
            <a:ext cx="1063626" cy="633412"/>
          </a:xfrm>
          <a:prstGeom prst="rect">
            <a:avLst/>
          </a:prstGeom>
          <a:ln w="12700" algn="ctr">
            <a:solidFill>
              <a:srgbClr val="1F497D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B386500F-F0C9-4579-B900-FD50CB6C6714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6096000" cy="6858000"/>
            <a:chOff x="108797088" y="108292206"/>
            <a:chExt cx="2773375" cy="3771894"/>
          </a:xfrm>
        </p:grpSpPr>
        <p:sp>
          <p:nvSpPr>
            <p:cNvPr id="3" name="Rectangle 3" hidden="1">
              <a:extLst>
                <a:ext uri="{FF2B5EF4-FFF2-40B4-BE49-F238E27FC236}">
                  <a16:creationId xmlns:a16="http://schemas.microsoft.com/office/drawing/2014/main" id="{8D0EC079-3EEB-42C1-9BFF-AA2377F28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7088" y="108292206"/>
              <a:ext cx="2773375" cy="37718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4100" name="Picture 4" descr="Picture2">
              <a:extLst>
                <a:ext uri="{FF2B5EF4-FFF2-40B4-BE49-F238E27FC236}">
                  <a16:creationId xmlns:a16="http://schemas.microsoft.com/office/drawing/2014/main" id="{FE086D69-EE6F-4446-85DC-36570FA745B6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7" b="4767"/>
            <a:stretch>
              <a:fillRect/>
            </a:stretch>
          </p:blipFill>
          <p:spPr bwMode="auto">
            <a:xfrm>
              <a:off x="108797088" y="108292206"/>
              <a:ext cx="2773375" cy="2896462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668F8A5B-31EF-4666-AFF6-AEEBA1A36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7088" y="111149700"/>
              <a:ext cx="2771775" cy="9144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AutoShape 7">
              <a:extLst>
                <a:ext uri="{FF2B5EF4-FFF2-40B4-BE49-F238E27FC236}">
                  <a16:creationId xmlns:a16="http://schemas.microsoft.com/office/drawing/2014/main" id="{FC32B387-8120-4DE7-9024-12AB914B2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51414" y="110431093"/>
              <a:ext cx="2211047" cy="118808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5878" algn="in">
              <a:solidFill>
                <a:srgbClr val="1F497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2000" b="1" dirty="0">
                  <a:solidFill>
                    <a:srgbClr val="1F497D"/>
                  </a:solidFill>
                  <a:latin typeface="Times New Roman" panose="02020603050405020304" pitchFamily="18" charset="0"/>
                </a:rPr>
                <a:t>BÖLÜM 01: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altLang="tr-TR" sz="2000" b="1" dirty="0">
                <a:solidFill>
                  <a:srgbClr val="1F497D"/>
                </a:solidFill>
                <a:latin typeface="Times New Roman" panose="020206030504050203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tr-TR" sz="2000" b="1" dirty="0" err="1">
                  <a:solidFill>
                    <a:srgbClr val="1F497D"/>
                  </a:solidFill>
                  <a:latin typeface="Times New Roman" panose="02020603050405020304" pitchFamily="18" charset="0"/>
                </a:rPr>
                <a:t>DİL</a:t>
              </a:r>
              <a:r>
                <a:rPr lang="en-US" altLang="tr-TR" sz="2000" b="1" dirty="0">
                  <a:solidFill>
                    <a:srgbClr val="1F497D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tr-TR" sz="2000" b="1" dirty="0" err="1">
                  <a:solidFill>
                    <a:srgbClr val="1F497D"/>
                  </a:solidFill>
                  <a:latin typeface="Times New Roman" panose="02020603050405020304" pitchFamily="18" charset="0"/>
                </a:rPr>
                <a:t>VE</a:t>
              </a:r>
              <a:r>
                <a:rPr lang="en-US" altLang="tr-TR" sz="2000" b="1" dirty="0">
                  <a:solidFill>
                    <a:srgbClr val="1F497D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tr-TR" sz="2000" b="1" dirty="0" err="1">
                  <a:solidFill>
                    <a:srgbClr val="1F497D"/>
                  </a:solidFill>
                  <a:latin typeface="Times New Roman" panose="02020603050405020304" pitchFamily="18" charset="0"/>
                </a:rPr>
                <a:t>DİL-KÜLTÜR</a:t>
              </a:r>
              <a:r>
                <a:rPr lang="en-US" altLang="tr-TR" sz="2000" b="1" dirty="0">
                  <a:solidFill>
                    <a:srgbClr val="1F497D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tr-TR" sz="2000" b="1" dirty="0" err="1">
                  <a:solidFill>
                    <a:srgbClr val="1F497D"/>
                  </a:solidFill>
                  <a:latin typeface="Times New Roman" panose="02020603050405020304" pitchFamily="18" charset="0"/>
                </a:rPr>
                <a:t>MEDENİYET</a:t>
              </a:r>
              <a:r>
                <a:rPr lang="en-US" altLang="tr-TR" sz="2000" b="1" dirty="0">
                  <a:solidFill>
                    <a:srgbClr val="1F497D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tr-TR" sz="2000" b="1" dirty="0" err="1">
                  <a:solidFill>
                    <a:srgbClr val="1F497D"/>
                  </a:solidFill>
                  <a:latin typeface="Times New Roman" panose="02020603050405020304" pitchFamily="18" charset="0"/>
                </a:rPr>
                <a:t>İLİŞKİSİ</a:t>
              </a:r>
              <a:endPara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7" name="AutoShape 7">
            <a:extLst>
              <a:ext uri="{FF2B5EF4-FFF2-40B4-BE49-F238E27FC236}">
                <a16:creationId xmlns:a16="http://schemas.microsoft.com/office/drawing/2014/main" id="{6900FCA2-CACE-4020-8A60-973B981F7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517" y="0"/>
            <a:ext cx="6092483" cy="499533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38100" algn="in">
            <a:solidFill>
              <a:srgbClr val="F3F3F3"/>
            </a:solidFill>
            <a:round/>
            <a:headEnd/>
            <a:tailEnd/>
          </a:ln>
          <a:effectLst>
            <a:outerShdw dist="28398" dir="3806097" algn="ctr" rotWithShape="0">
              <a:srgbClr val="0F243E">
                <a:alpha val="50000"/>
              </a:srgb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AMAÇLAR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41F99713-FB54-4ABA-8096-A0C8F805B65E}"/>
              </a:ext>
            </a:extLst>
          </p:cNvPr>
          <p:cNvSpPr txBox="1"/>
          <p:nvPr/>
        </p:nvSpPr>
        <p:spPr>
          <a:xfrm>
            <a:off x="6137978" y="581297"/>
            <a:ext cx="6054022" cy="83099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üniteyi tamamladıktan sonra;</a:t>
            </a:r>
          </a:p>
          <a:p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Günlük hayatın içinde sürekli kullanılan dili daha yakından tanıyacak,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Dil, kültür ve medeniyet ilişkisine dikkat çekeceksiniz.</a:t>
            </a:r>
          </a:p>
        </p:txBody>
      </p:sp>
      <p:sp>
        <p:nvSpPr>
          <p:cNvPr id="49" name="AutoShape 7">
            <a:extLst>
              <a:ext uri="{FF2B5EF4-FFF2-40B4-BE49-F238E27FC236}">
                <a16:creationId xmlns:a16="http://schemas.microsoft.com/office/drawing/2014/main" id="{974EC77B-D309-4F2A-B7E1-F86A5901F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481" y="2227949"/>
            <a:ext cx="6092483" cy="499533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38100" algn="in">
            <a:solidFill>
              <a:srgbClr val="F3F3F3"/>
            </a:solidFill>
            <a:round/>
            <a:headEnd/>
            <a:tailEnd/>
          </a:ln>
          <a:effectLst>
            <a:outerShdw dist="28398" dir="3806097" algn="ctr" rotWithShape="0">
              <a:srgbClr val="0F243E">
                <a:alpha val="50000"/>
              </a:srgb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ANAHTAR SÖZCÜKLER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utoShape 7">
            <a:extLst>
              <a:ext uri="{FF2B5EF4-FFF2-40B4-BE49-F238E27FC236}">
                <a16:creationId xmlns:a16="http://schemas.microsoft.com/office/drawing/2014/main" id="{F8BD4E80-7680-4A1E-AD72-2D99532C1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517" y="4553005"/>
            <a:ext cx="6092483" cy="499533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38100" algn="in">
            <a:solidFill>
              <a:srgbClr val="F3F3F3"/>
            </a:solidFill>
            <a:round/>
            <a:headEnd/>
            <a:tailEnd/>
          </a:ln>
          <a:effectLst>
            <a:outerShdw dist="28398" dir="3806097" algn="ctr" rotWithShape="0">
              <a:srgbClr val="0F243E">
                <a:alpha val="50000"/>
              </a:srgb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İÇİNDEKİLER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A6C71B19-2CCD-4BDF-B774-619651C24AB4}"/>
              </a:ext>
            </a:extLst>
          </p:cNvPr>
          <p:cNvSpPr txBox="1"/>
          <p:nvPr/>
        </p:nvSpPr>
        <p:spPr>
          <a:xfrm>
            <a:off x="6137978" y="2840378"/>
            <a:ext cx="6046986" cy="101566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 Bilgisi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Medeniyet</a:t>
            </a:r>
          </a:p>
          <a:p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94257B6B-42A3-414A-B08F-53D6C5B0E3CC}"/>
              </a:ext>
            </a:extLst>
          </p:cNvPr>
          <p:cNvSpPr txBox="1"/>
          <p:nvPr/>
        </p:nvSpPr>
        <p:spPr>
          <a:xfrm>
            <a:off x="6137978" y="5157092"/>
            <a:ext cx="3055301" cy="156966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GİRİŞ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DİL NEDİR?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DİLİN ÖZELLİKLERİ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DİL BİLGİSİ NEDİR?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DİL BİLGİSİNİN BÖLÜMLERİ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DİLİN ÖNEMİ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 NEDİR?</a:t>
            </a:r>
          </a:p>
          <a:p>
            <a:pPr marL="228600" lvl="0" indent="-228600">
              <a:buFont typeface="+mj-lt"/>
              <a:buAutoNum type="arabicPeriod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DİL-KÜLTÜR-MEDENİYET İLİŞKİSİ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C98A7DE-99C9-4AE2-86C9-A96303878654}"/>
              </a:ext>
            </a:extLst>
          </p:cNvPr>
          <p:cNvSpPr txBox="1"/>
          <p:nvPr/>
        </p:nvSpPr>
        <p:spPr>
          <a:xfrm>
            <a:off x="8968786" y="5157092"/>
            <a:ext cx="3055301" cy="101566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KÜLTÜRÜN MADDİ VE MANEVİ UNSURLARI</a:t>
            </a:r>
          </a:p>
          <a:p>
            <a:pPr lvl="0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KÜLTÜRÜN ÖZELLİKLERİ</a:t>
            </a:r>
          </a:p>
          <a:p>
            <a:pPr lvl="0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ÖZET</a:t>
            </a:r>
          </a:p>
          <a:p>
            <a:pPr lvl="0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KAYNAKLAR</a:t>
            </a:r>
          </a:p>
        </p:txBody>
      </p:sp>
    </p:spTree>
    <p:extLst>
      <p:ext uri="{BB962C8B-B14F-4D97-AF65-F5344CB8AC3E}">
        <p14:creationId xmlns:p14="http://schemas.microsoft.com/office/powerpoint/2010/main" val="206305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1528F828-63E6-4A9F-81A9-BAD6D738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579" y="0"/>
            <a:ext cx="12231158" cy="854075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38100" algn="in">
            <a:solidFill>
              <a:srgbClr val="F3F3F3"/>
            </a:solidFill>
            <a:round/>
            <a:headEnd/>
            <a:tailEnd/>
          </a:ln>
          <a:effectLst>
            <a:outerShdw dist="28398" dir="3806097" algn="ctr" rotWithShape="0">
              <a:srgbClr val="0F243E">
                <a:alpha val="50000"/>
              </a:srgb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GİRİŞ</a:t>
            </a:r>
            <a:endParaRPr kumimoji="0" lang="tr-TR" alt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8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176</Words>
  <Application>Microsoft Office PowerPoint</Application>
  <PresentationFormat>Geniş ekran</PresentationFormat>
  <Paragraphs>86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Dursun AKASLAN</dc:creator>
  <cp:lastModifiedBy>Dursun AKASLAN</cp:lastModifiedBy>
  <cp:revision>11</cp:revision>
  <dcterms:created xsi:type="dcterms:W3CDTF">2018-09-16T13:51:27Z</dcterms:created>
  <dcterms:modified xsi:type="dcterms:W3CDTF">2018-09-16T15:59:57Z</dcterms:modified>
</cp:coreProperties>
</file>