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8" r:id="rId1"/>
  </p:sldMasterIdLst>
  <p:sldIdLst>
    <p:sldId id="256" r:id="rId2"/>
    <p:sldId id="262"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E7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95872"/>
  </p:normalViewPr>
  <p:slideViewPr>
    <p:cSldViewPr snapToGrid="0" snapToObjects="1">
      <p:cViewPr varScale="1">
        <p:scale>
          <a:sx n="95" d="100"/>
          <a:sy n="95"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AF8082C-0922-4249-A612-B415F5231620}"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75900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F8082C-0922-4249-A612-B415F5231620}"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8248869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F8082C-0922-4249-A612-B415F5231620}"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2955247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AF8082C-0922-4249-A612-B415F5231620}"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39713358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AF8082C-0922-4249-A612-B415F5231620}" type="datetime1">
              <a:rPr lang="en-US" smtClean="0"/>
              <a:t>3/8/2024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513617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AF8082C-0922-4249-A612-B415F5231620}" type="datetime1">
              <a:rPr lang="en-US" smtClean="0"/>
              <a:t>3/8/2024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75887372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AF8082C-0922-4249-A612-B415F5231620}" type="datetime1">
              <a:rPr lang="en-US" smtClean="0"/>
              <a:t>3/8/2024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29644968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AF8082C-0922-4249-A612-B415F5231620}" type="datetime1">
              <a:rPr lang="en-US" smtClean="0"/>
              <a:t>3/8/2024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6122897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F8082C-0922-4249-A612-B415F5231620}" type="datetime1">
              <a:rPr lang="en-US" smtClean="0"/>
              <a:t>3/8/2024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48673491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AF8082C-0922-4249-A612-B415F5231620}" type="datetime1">
              <a:rPr lang="en-US" smtClean="0"/>
              <a:t>3/8/2024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40329172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AF8082C-0922-4249-A612-B415F5231620}" type="datetime1">
              <a:rPr lang="en-US" smtClean="0"/>
              <a:t>3/8/2024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6957775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AF8082C-0922-4249-A612-B415F5231620}" type="datetime1">
              <a:rPr lang="en-US" smtClean="0"/>
              <a:t>3/8/2024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AEF9944-A4F6-4C59-AEBD-678D6480B8EA}"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071339"/>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C7C520-68D0-1547-94EB-BC79CAA6766B}"/>
              </a:ext>
            </a:extLst>
          </p:cNvPr>
          <p:cNvSpPr>
            <a:spLocks noGrp="1"/>
          </p:cNvSpPr>
          <p:nvPr>
            <p:ph type="ctrTitle"/>
          </p:nvPr>
        </p:nvSpPr>
        <p:spPr>
          <a:xfrm>
            <a:off x="948267" y="1286935"/>
            <a:ext cx="9934221" cy="3273776"/>
          </a:xfrm>
          <a:solidFill>
            <a:schemeClr val="bg1">
              <a:alpha val="60000"/>
            </a:schemeClr>
          </a:solidFill>
          <a:ln w="38100" cap="sq">
            <a:solidFill>
              <a:schemeClr val="tx1"/>
            </a:solidFill>
            <a:miter lim="800000"/>
          </a:ln>
        </p:spPr>
        <p:txBody>
          <a:bodyPr anchor="ctr">
            <a:noAutofit/>
          </a:bodyPr>
          <a:lstStyle/>
          <a:p>
            <a:pPr algn="ctr"/>
            <a:r>
              <a:rPr lang="tr-TR" sz="4000" b="1" dirty="0">
                <a:ln>
                  <a:solidFill>
                    <a:srgbClr val="FFFF00"/>
                  </a:solidFill>
                </a:ln>
                <a:solidFill>
                  <a:schemeClr val="tx1"/>
                </a:solidFill>
                <a:effectLst>
                  <a:outerShdw blurRad="50800" dist="38100" dir="2700000" algn="tl" rotWithShape="0">
                    <a:prstClr val="black">
                      <a:alpha val="40000"/>
                    </a:prstClr>
                  </a:outerShdw>
                </a:effectLst>
              </a:rPr>
              <a:t>HARRAN ÜNİVERSİTESİ</a:t>
            </a:r>
            <a:br>
              <a:rPr lang="tr-TR" sz="4000" b="1" dirty="0">
                <a:ln>
                  <a:solidFill>
                    <a:srgbClr val="FFFF00"/>
                  </a:solidFill>
                </a:ln>
                <a:solidFill>
                  <a:schemeClr val="tx1"/>
                </a:solidFill>
                <a:effectLst>
                  <a:outerShdw blurRad="50800" dist="38100" dir="2700000" algn="tl" rotWithShape="0">
                    <a:prstClr val="black">
                      <a:alpha val="40000"/>
                    </a:prstClr>
                  </a:outerShdw>
                </a:effectLst>
              </a:rPr>
            </a:br>
            <a:r>
              <a:rPr lang="tr-TR" sz="4000" b="1" dirty="0">
                <a:ln>
                  <a:solidFill>
                    <a:srgbClr val="FFFF00"/>
                  </a:solidFill>
                </a:ln>
                <a:solidFill>
                  <a:schemeClr val="tx1"/>
                </a:solidFill>
                <a:effectLst>
                  <a:outerShdw blurRad="50800" dist="38100" dir="2700000" algn="tl" rotWithShape="0">
                    <a:prstClr val="black">
                      <a:alpha val="40000"/>
                    </a:prstClr>
                  </a:outerShdw>
                </a:effectLst>
              </a:rPr>
              <a:t>2023-2024 EĞİTİM ÖĞRETİM YILI</a:t>
            </a:r>
            <a:br>
              <a:rPr lang="tr-TR" sz="4000" b="1" dirty="0">
                <a:ln>
                  <a:solidFill>
                    <a:srgbClr val="FFFF00"/>
                  </a:solidFill>
                </a:ln>
                <a:solidFill>
                  <a:schemeClr val="tx1"/>
                </a:solidFill>
                <a:effectLst>
                  <a:outerShdw blurRad="50800" dist="38100" dir="2700000" algn="tl" rotWithShape="0">
                    <a:prstClr val="black">
                      <a:alpha val="40000"/>
                    </a:prstClr>
                  </a:outerShdw>
                </a:effectLst>
              </a:rPr>
            </a:br>
            <a:r>
              <a:rPr lang="tr-TR" sz="4000" b="1" dirty="0">
                <a:ln>
                  <a:solidFill>
                    <a:srgbClr val="FFFF00"/>
                  </a:solidFill>
                </a:ln>
                <a:solidFill>
                  <a:schemeClr val="tx1"/>
                </a:solidFill>
                <a:effectLst>
                  <a:outerShdw blurRad="50800" dist="38100" dir="2700000" algn="tl" rotWithShape="0">
                    <a:prstClr val="black">
                      <a:alpha val="40000"/>
                    </a:prstClr>
                  </a:outerShdw>
                </a:effectLst>
              </a:rPr>
              <a:t>GÜZ DÖNEMİ</a:t>
            </a:r>
            <a:br>
              <a:rPr lang="tr-TR" sz="4000" b="1" dirty="0">
                <a:ln>
                  <a:solidFill>
                    <a:srgbClr val="FFFF00"/>
                  </a:solidFill>
                </a:ln>
                <a:solidFill>
                  <a:schemeClr val="tx1"/>
                </a:solidFill>
                <a:effectLst>
                  <a:outerShdw blurRad="50800" dist="38100" dir="2700000" algn="tl" rotWithShape="0">
                    <a:prstClr val="black">
                      <a:alpha val="40000"/>
                    </a:prstClr>
                  </a:outerShdw>
                </a:effectLst>
              </a:rPr>
            </a:br>
            <a:r>
              <a:rPr lang="tr-TR" sz="4000" b="1" dirty="0">
                <a:ln>
                  <a:solidFill>
                    <a:srgbClr val="FFFF00"/>
                  </a:solidFill>
                </a:ln>
                <a:solidFill>
                  <a:schemeClr val="tx1"/>
                </a:solidFill>
                <a:effectLst>
                  <a:outerShdw blurRad="50800" dist="38100" dir="2700000" algn="tl" rotWithShape="0">
                    <a:prstClr val="black">
                      <a:alpha val="40000"/>
                    </a:prstClr>
                  </a:outerShdw>
                </a:effectLst>
              </a:rPr>
              <a:t>UZAKTAN EĞİTİM FAALİYETLERİ</a:t>
            </a:r>
          </a:p>
        </p:txBody>
      </p:sp>
    </p:spTree>
    <p:extLst>
      <p:ext uri="{BB962C8B-B14F-4D97-AF65-F5344CB8AC3E}">
        <p14:creationId xmlns:p14="http://schemas.microsoft.com/office/powerpoint/2010/main" val="297551448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50E136AD-4A4C-F646-A333-31EF09E92353}"/>
              </a:ext>
            </a:extLst>
          </p:cNvPr>
          <p:cNvSpPr>
            <a:spLocks noGrp="1"/>
          </p:cNvSpPr>
          <p:nvPr>
            <p:ph type="title"/>
          </p:nvPr>
        </p:nvSpPr>
        <p:spPr>
          <a:xfrm>
            <a:off x="677334" y="338665"/>
            <a:ext cx="8596668" cy="711200"/>
          </a:xfrm>
          <a:solidFill>
            <a:schemeClr val="accent2">
              <a:lumMod val="20000"/>
              <a:lumOff val="80000"/>
            </a:schemeClr>
          </a:solidFill>
        </p:spPr>
        <p:txBody>
          <a:bodyPr>
            <a:noAutofit/>
          </a:bodyPr>
          <a:lstStyle/>
          <a:p>
            <a:pPr>
              <a:lnSpc>
                <a:spcPct val="100000"/>
              </a:lnSpc>
            </a:pPr>
            <a:r>
              <a:rPr lang="tr-TR" sz="3600" dirty="0"/>
              <a:t>2023-2024 YILI GÜZ DÖNEMİ FAALİYETLERİ</a:t>
            </a:r>
            <a:endParaRPr lang="tr-TR" sz="3600" b="1" dirty="0"/>
          </a:p>
        </p:txBody>
      </p:sp>
      <p:sp>
        <p:nvSpPr>
          <p:cNvPr id="3" name="İçerik Yer Tutucusu 2">
            <a:extLst>
              <a:ext uri="{FF2B5EF4-FFF2-40B4-BE49-F238E27FC236}">
                <a16:creationId xmlns:a16="http://schemas.microsoft.com/office/drawing/2014/main" id="{5FC0E792-C60A-D14B-BEFE-D13295A62D29}"/>
              </a:ext>
            </a:extLst>
          </p:cNvPr>
          <p:cNvSpPr>
            <a:spLocks noGrp="1"/>
          </p:cNvSpPr>
          <p:nvPr>
            <p:ph idx="1"/>
          </p:nvPr>
        </p:nvSpPr>
        <p:spPr>
          <a:xfrm>
            <a:off x="587021" y="1243173"/>
            <a:ext cx="9143999" cy="5198724"/>
          </a:xfrm>
        </p:spPr>
        <p:txBody>
          <a:bodyPr>
            <a:normAutofit/>
          </a:bodyPr>
          <a:lstStyle/>
          <a:p>
            <a:pPr marL="0" lvl="0" indent="0" algn="just" fontAlgn="base">
              <a:buNone/>
            </a:pPr>
            <a:endParaRPr lang="tr-TR" dirty="0"/>
          </a:p>
          <a:p>
            <a:pPr algn="just"/>
            <a:r>
              <a:rPr lang="tr-TR" b="1" dirty="0"/>
              <a:t>2023-2024 GÜZ DÖNEMİ</a:t>
            </a:r>
          </a:p>
          <a:p>
            <a:pPr marL="0" indent="0" algn="just">
              <a:buNone/>
            </a:pPr>
            <a:r>
              <a:rPr lang="tr-TR" dirty="0"/>
              <a:t>2023-2024 eğitim öğretim yılı güz dönemi Harran Üniversitesi bünyesindeki tüm kademeler için yüz yüze eğitim modeliyle başlamıştır. Ancak yüz yüze eğitimler uzaktan eğitim ile desteklenmiş bu kapsamda birimlerin, derslerini %30’una kadar uzaktan yürütebilmelerine olanak tanınmıştır. Üniversite genelinde okutulan Rektörlük servis dersleri (ortak zorunlu dersler) ile ortak seçmeli dersler (Rektörlük formasyon eğitimi de dahil) tamamen uzaktan eğitim yoluyla yürütülmüştür.</a:t>
            </a:r>
          </a:p>
          <a:p>
            <a:pPr marL="0" lvl="0" indent="0" algn="just" fontAlgn="base">
              <a:buNone/>
            </a:pPr>
            <a:r>
              <a:rPr lang="tr-TR" dirty="0"/>
              <a:t>7.412 dönem dersinin tümü uzaktan eğitim sistemine tanımlanmış ve bu kapsamda  dersler yüz yüze verilse dahi uzaktan eğitimde asenkron destek sağlanması hedeflenmiştir. Sisteme ilgili dönemde ders kaydı yapmış olan 18.214 öğrencinin toplamda 105.778 ders kaydı tanımlanmış ve 874 ders yürütücüsü sisteme aktarılmıştır. </a:t>
            </a:r>
          </a:p>
          <a:p>
            <a:pPr marL="0" lvl="0" indent="0" algn="just" fontAlgn="base">
              <a:buNone/>
            </a:pPr>
            <a:r>
              <a:rPr lang="tr-TR" dirty="0"/>
              <a:t>Güz dönemi ara sınavları ve dönem sonu sınavları (Rektörlük servis dersleri haricinde) yüz yüze olarak gerçekleştirilmiştir.</a:t>
            </a:r>
          </a:p>
          <a:p>
            <a:pPr marL="0" indent="0" algn="just">
              <a:buNone/>
            </a:pPr>
            <a:endParaRPr lang="tr-TR" dirty="0"/>
          </a:p>
          <a:p>
            <a:pPr marL="0" lvl="0" indent="0" algn="just">
              <a:buNone/>
            </a:pPr>
            <a:endParaRPr lang="tr-TR" dirty="0"/>
          </a:p>
        </p:txBody>
      </p:sp>
    </p:spTree>
    <p:extLst>
      <p:ext uri="{BB962C8B-B14F-4D97-AF65-F5344CB8AC3E}">
        <p14:creationId xmlns:p14="http://schemas.microsoft.com/office/powerpoint/2010/main" val="2574668131"/>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6541</TotalTime>
  <Words>152</Words>
  <Application>Microsoft Office PowerPoint</Application>
  <PresentationFormat>Geniş ekran</PresentationFormat>
  <Paragraphs>7</Paragraphs>
  <Slides>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vt:i4>
      </vt:variant>
    </vt:vector>
  </HeadingPairs>
  <TitlesOfParts>
    <vt:vector size="5" baseType="lpstr">
      <vt:lpstr>Calibri</vt:lpstr>
      <vt:lpstr>Calibri Light</vt:lpstr>
      <vt:lpstr>Geçmişe bakış</vt:lpstr>
      <vt:lpstr>HARRAN ÜNİVERSİTESİ 2023-2024 EĞİTİM ÖĞRETİM YILI GÜZ DÖNEMİ UZAKTAN EĞİTİM FAALİYETLERİ</vt:lpstr>
      <vt:lpstr>2023-2024 YILI GÜZ DÖNEMİ FAALİYETLERİ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HARRAN ÜNİVERSİTESİ UZAKTAN EĞİTİM RAPORU</dc:title>
  <dc:creator>Dr. Öğr. Üyesi Mesut YILDIRIM</dc:creator>
  <cp:lastModifiedBy>Mesut YILDIRIM</cp:lastModifiedBy>
  <cp:revision>22</cp:revision>
  <dcterms:created xsi:type="dcterms:W3CDTF">2020-10-13T20:40:34Z</dcterms:created>
  <dcterms:modified xsi:type="dcterms:W3CDTF">2024-03-08T08:31:44Z</dcterms:modified>
</cp:coreProperties>
</file>